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69" r:id="rId2"/>
    <p:sldId id="258" r:id="rId3"/>
    <p:sldId id="260" r:id="rId4"/>
    <p:sldId id="259" r:id="rId5"/>
    <p:sldId id="261" r:id="rId6"/>
    <p:sldId id="270" r:id="rId7"/>
    <p:sldId id="272" r:id="rId8"/>
    <p:sldId id="271" r:id="rId9"/>
    <p:sldId id="263" r:id="rId10"/>
    <p:sldId id="274" r:id="rId11"/>
    <p:sldId id="264" r:id="rId12"/>
    <p:sldId id="273" r:id="rId13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86" autoAdjust="0"/>
  </p:normalViewPr>
  <p:slideViewPr>
    <p:cSldViewPr>
      <p:cViewPr varScale="1">
        <p:scale>
          <a:sx n="89" d="100"/>
          <a:sy n="89" d="100"/>
        </p:scale>
        <p:origin x="-22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5E6A9C6-B3A7-44FA-BBB3-29CEF58DE840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E1D24C2-7C18-4618-A4EF-15FA60AA99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950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D24C2-7C18-4618-A4EF-15FA60AA994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367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2577ECB-A94A-4115-B6A6-505E1A3B3631}" type="datetimeFigureOut">
              <a:rPr lang="fr-FR" smtClean="0"/>
              <a:t>16/12/2024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73B1459-5FC7-4AF6-A3C8-0D8CEC27AD88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   </a:t>
            </a:r>
            <a:r>
              <a:rPr lang="fr-FR" dirty="0" smtClean="0">
                <a:solidFill>
                  <a:srgbClr val="00B0F0"/>
                </a:solidFill>
              </a:rPr>
              <a:t>REUNION DES PARENTS D’ELEVES 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4979" y="2636912"/>
            <a:ext cx="7883445" cy="38884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600" dirty="0" smtClean="0"/>
              <a:t>  </a:t>
            </a:r>
          </a:p>
          <a:p>
            <a:pPr marL="0" indent="0" algn="ctr">
              <a:buNone/>
            </a:pPr>
            <a:r>
              <a:rPr lang="fr-FR" sz="3600" dirty="0" smtClean="0"/>
              <a:t>Diplôme National du Brevet (DNB).  </a:t>
            </a:r>
          </a:p>
          <a:p>
            <a:pPr marL="0" indent="0" algn="ctr">
              <a:buNone/>
            </a:pPr>
            <a:endParaRPr lang="fr-FR" sz="3600" dirty="0"/>
          </a:p>
          <a:p>
            <a:pPr marL="0" indent="0" algn="ctr">
              <a:buNone/>
            </a:pPr>
            <a:r>
              <a:rPr lang="fr-FR" sz="2800" dirty="0" smtClean="0"/>
              <a:t>Jeudi 12 décembre 2024</a:t>
            </a:r>
            <a:endParaRPr lang="fr-FR" sz="2800" dirty="0"/>
          </a:p>
          <a:p>
            <a:pPr algn="ctr"/>
            <a:endParaRPr lang="fr-FR" sz="3600" dirty="0"/>
          </a:p>
          <a:p>
            <a:pPr algn="ctr"/>
            <a:endParaRPr lang="fr-FR" sz="3600" dirty="0" smtClean="0"/>
          </a:p>
        </p:txBody>
      </p:sp>
      <p:pic>
        <p:nvPicPr>
          <p:cNvPr id="5" name="Imag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1"/>
            <a:ext cx="1152128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16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dirty="0" smtClean="0"/>
              <a:t>CALENDRIER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dirty="0" smtClean="0">
                <a:solidFill>
                  <a:srgbClr val="00B0F0"/>
                </a:solidFill>
              </a:rPr>
              <a:t>DNB BLANC</a:t>
            </a:r>
          </a:p>
          <a:p>
            <a:pPr algn="ctr"/>
            <a:endParaRPr lang="fr-FR" dirty="0" smtClean="0"/>
          </a:p>
          <a:p>
            <a:r>
              <a:rPr lang="fr-FR" dirty="0" smtClean="0">
                <a:sym typeface="Wingdings"/>
              </a:rPr>
              <a:t>Épreuve orale </a:t>
            </a:r>
            <a:r>
              <a:rPr lang="fr-FR" smtClean="0">
                <a:sym typeface="Wingdings"/>
              </a:rPr>
              <a:t>: </a:t>
            </a:r>
            <a:r>
              <a:rPr lang="fr-FR" smtClean="0">
                <a:sym typeface="Wingdings"/>
              </a:rPr>
              <a:t>mai</a:t>
            </a:r>
            <a:r>
              <a:rPr lang="fr-FR" smtClean="0">
                <a:sym typeface="Wingdings"/>
              </a:rPr>
              <a:t> </a:t>
            </a:r>
            <a:r>
              <a:rPr lang="fr-FR" dirty="0" smtClean="0">
                <a:sym typeface="Wingdings"/>
              </a:rPr>
              <a:t>2025</a:t>
            </a:r>
          </a:p>
          <a:p>
            <a:endParaRPr lang="fr-FR" dirty="0">
              <a:sym typeface="Wingdings"/>
            </a:endParaRPr>
          </a:p>
          <a:p>
            <a:r>
              <a:rPr lang="fr-FR" dirty="0" smtClean="0">
                <a:sym typeface="Wingdings"/>
              </a:rPr>
              <a:t>Épreuves écrites : </a:t>
            </a:r>
            <a:r>
              <a:rPr lang="fr-FR" altLang="fr-FR" dirty="0" smtClean="0"/>
              <a:t>Jeudi </a:t>
            </a:r>
            <a:r>
              <a:rPr lang="fr-FR" altLang="fr-FR" dirty="0"/>
              <a:t>6 et vendredi 7 février 2025</a:t>
            </a:r>
            <a:r>
              <a:rPr lang="fr-FR" altLang="fr-FR" dirty="0" smtClean="0"/>
              <a:t>.</a:t>
            </a:r>
            <a:endParaRPr lang="fr-FR" alt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3499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98784" cy="675754"/>
          </a:xfrm>
        </p:spPr>
        <p:txBody>
          <a:bodyPr>
            <a:normAutofit fontScale="90000"/>
          </a:bodyPr>
          <a:lstStyle/>
          <a:p>
            <a:pPr algn="ctr"/>
            <a:r>
              <a:rPr lang="fr-FR" altLang="fr-FR" dirty="0" smtClean="0"/>
              <a:t>    </a:t>
            </a:r>
            <a:r>
              <a:rPr lang="fr-FR" altLang="fr-FR" sz="2200" dirty="0">
                <a:solidFill>
                  <a:srgbClr val="00B0F0"/>
                </a:solidFill>
              </a:rPr>
              <a:t> </a:t>
            </a:r>
            <a:r>
              <a:rPr lang="fr-FR" altLang="fr-FR" sz="2200" dirty="0" smtClean="0">
                <a:solidFill>
                  <a:srgbClr val="00B0F0"/>
                </a:solidFill>
              </a:rPr>
              <a:t>DNB 2025.  Centre d’examen : CLG Marcel Doret</a:t>
            </a:r>
            <a:endParaRPr lang="fr-FR" altLang="fr-FR" sz="3100" dirty="0" smtClean="0">
              <a:solidFill>
                <a:srgbClr val="00B0F0"/>
              </a:solidFill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178881"/>
              </p:ext>
            </p:extLst>
          </p:nvPr>
        </p:nvGraphicFramePr>
        <p:xfrm>
          <a:off x="395536" y="1124744"/>
          <a:ext cx="8424864" cy="455788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808288"/>
                <a:gridCol w="2808288"/>
                <a:gridCol w="2808288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Nature de l’épreuve</a:t>
                      </a:r>
                      <a:endParaRPr lang="fr-FR" sz="2000" dirty="0"/>
                    </a:p>
                  </a:txBody>
                  <a:tcPr marL="91439" marR="91439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Epreuve</a:t>
                      </a:r>
                      <a:endParaRPr lang="fr-FR" sz="2000" dirty="0"/>
                    </a:p>
                  </a:txBody>
                  <a:tcPr marL="91439" marR="91439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Date</a:t>
                      </a:r>
                      <a:endParaRPr lang="fr-FR" sz="2000" dirty="0"/>
                    </a:p>
                  </a:txBody>
                  <a:tcPr marL="91439" marR="91439" marT="45711" marB="45711" anchor="ctr"/>
                </a:tc>
              </a:tr>
              <a:tr h="56345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Épreuve</a:t>
                      </a:r>
                      <a:r>
                        <a:rPr lang="fr-FR" sz="2000" baseline="0" dirty="0" smtClean="0"/>
                        <a:t> o</a:t>
                      </a:r>
                      <a:r>
                        <a:rPr lang="fr-FR" sz="2000" dirty="0" smtClean="0"/>
                        <a:t>rale</a:t>
                      </a:r>
                      <a:endParaRPr lang="fr-FR" sz="2000" dirty="0"/>
                    </a:p>
                  </a:txBody>
                  <a:tcPr marL="91439" marR="91439" marT="45711" marB="45711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2000" kern="1200" dirty="0" smtClean="0"/>
                        <a:t>Soutenance</a:t>
                      </a:r>
                      <a:r>
                        <a:rPr lang="fr-FR" sz="2000" kern="1200" baseline="0" dirty="0" smtClean="0"/>
                        <a:t> du projet</a:t>
                      </a:r>
                      <a:endParaRPr lang="fr-FR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11" marB="45711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Mercredi 18 juin 2025 :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8h30-13h</a:t>
                      </a:r>
                      <a:endParaRPr lang="fr-FR" sz="15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11" marB="45711"/>
                </a:tc>
              </a:tr>
              <a:tr h="1465009">
                <a:tc rowSpan="2">
                  <a:txBody>
                    <a:bodyPr/>
                    <a:lstStyle/>
                    <a:p>
                      <a:r>
                        <a:rPr lang="fr-FR" sz="2000" dirty="0" smtClean="0"/>
                        <a:t>Épreuves</a:t>
                      </a:r>
                      <a:r>
                        <a:rPr lang="fr-FR" sz="2000" baseline="0" dirty="0" smtClean="0"/>
                        <a:t> é</a:t>
                      </a:r>
                      <a:r>
                        <a:rPr lang="fr-FR" sz="2000" dirty="0" smtClean="0"/>
                        <a:t>crites</a:t>
                      </a:r>
                    </a:p>
                    <a:p>
                      <a:r>
                        <a:rPr lang="fr-FR" sz="1600" dirty="0" smtClean="0"/>
                        <a:t>Horaires hors tiers temps</a:t>
                      </a:r>
                      <a:endParaRPr lang="fr-FR" sz="1600" dirty="0"/>
                    </a:p>
                  </a:txBody>
                  <a:tcPr marL="91439" marR="91439" marT="45711" marB="45711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2000" kern="1200" dirty="0" smtClean="0"/>
                        <a:t>-Français:</a:t>
                      </a:r>
                      <a:r>
                        <a:rPr lang="fr-FR" sz="2000" kern="1200" baseline="0" dirty="0" smtClean="0"/>
                        <a:t> 2 parties</a:t>
                      </a:r>
                      <a:endParaRPr lang="fr-FR" sz="2000" kern="1200" dirty="0" smtClean="0"/>
                    </a:p>
                    <a:p>
                      <a:pPr marL="0" algn="l" defTabSz="914400" rtl="0" eaLnBrk="1" latinLnBrk="0" hangingPunct="1"/>
                      <a:endParaRPr lang="fr-FR" sz="2000" kern="1200" dirty="0" smtClean="0"/>
                    </a:p>
                    <a:p>
                      <a:pPr marL="0" algn="l" defTabSz="914400" rtl="0" eaLnBrk="1" latinLnBrk="0" hangingPunct="1"/>
                      <a:r>
                        <a:rPr lang="fr-FR" sz="2000" kern="1200" dirty="0" smtClean="0"/>
                        <a:t>-Mathématiques </a:t>
                      </a:r>
                      <a:endParaRPr lang="fr-FR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11" marB="45711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Jeudi 26 juin 2025 </a:t>
                      </a:r>
                      <a:r>
                        <a:rPr lang="fr-FR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1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9h-12h15</a:t>
                      </a:r>
                      <a:endParaRPr lang="fr-FR" sz="1500" b="1" kern="1200" dirty="0"/>
                    </a:p>
                    <a:p>
                      <a:pPr marL="0" algn="l" defTabSz="914400" rtl="0" eaLnBrk="1" latinLnBrk="0" hangingPunct="1"/>
                      <a:endParaRPr lang="fr-FR" sz="2000" b="1" kern="1200" dirty="0"/>
                    </a:p>
                    <a:p>
                      <a:pPr marL="0" algn="l" defTabSz="914400" rtl="0" eaLnBrk="1" latinLnBrk="0" hangingPunct="1"/>
                      <a:r>
                        <a:rPr lang="fr-FR" sz="1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Jeudi 26 juin 2025 </a:t>
                      </a:r>
                      <a:r>
                        <a:rPr lang="fr-FR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fr-FR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14H30-16H30</a:t>
                      </a:r>
                    </a:p>
                  </a:txBody>
                  <a:tcPr marL="91439" marR="91439" marT="45711" marB="45711"/>
                </a:tc>
              </a:tr>
              <a:tr h="101423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2000" kern="1200" dirty="0" smtClean="0"/>
                        <a:t>-Histoire-Géo/EMC </a:t>
                      </a:r>
                    </a:p>
                    <a:p>
                      <a:pPr marL="0" algn="l" defTabSz="914400" rtl="0" eaLnBrk="1" latinLnBrk="0" hangingPunct="1"/>
                      <a:endParaRPr lang="fr-FR" sz="2000" kern="1200" dirty="0" smtClean="0"/>
                    </a:p>
                    <a:p>
                      <a:pPr marL="0" algn="l" defTabSz="914400" rtl="0" eaLnBrk="1" latinLnBrk="0" hangingPunct="1"/>
                      <a:r>
                        <a:rPr lang="fr-FR" sz="2000" kern="1200" dirty="0" smtClean="0"/>
                        <a:t>-Sciences : 2 épreuves </a:t>
                      </a:r>
                    </a:p>
                    <a:p>
                      <a:pPr marL="0" algn="l" defTabSz="914400" rtl="0" eaLnBrk="1" latinLnBrk="0" hangingPunct="1"/>
                      <a:r>
                        <a:rPr lang="fr-FR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Technologie</a:t>
                      </a:r>
                      <a:r>
                        <a:rPr lang="fr-FR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fr-F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PC /SVT)</a:t>
                      </a:r>
                      <a:endParaRPr lang="fr-F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11" marB="45711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500" b="1" kern="1200" baseline="0" dirty="0" smtClean="0"/>
                        <a:t>Vendredi 27 juin 2025 </a:t>
                      </a:r>
                      <a:r>
                        <a:rPr lang="fr-FR" sz="1500" b="1" kern="1200" dirty="0" smtClean="0"/>
                        <a:t>: 9H00-11h00</a:t>
                      </a:r>
                    </a:p>
                    <a:p>
                      <a:pPr marL="0" algn="l" defTabSz="914400" rtl="0" eaLnBrk="1" latinLnBrk="0" hangingPunct="1"/>
                      <a:endParaRPr lang="fr-FR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fr-FR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fr-FR" sz="15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Vendredi 27 juin 2025</a:t>
                      </a:r>
                      <a:r>
                        <a:rPr lang="fr-FR" sz="15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13h30-14h30</a:t>
                      </a:r>
                    </a:p>
                    <a:p>
                      <a:pPr marL="0" algn="l" defTabSz="914400" rtl="0" eaLnBrk="1" latinLnBrk="0" hangingPunct="1"/>
                      <a:endParaRPr lang="fr-FR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11" marB="4571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119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dirty="0" smtClean="0"/>
              <a:t>RÉSULTATS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- Correction des épreuves : 1</a:t>
            </a:r>
            <a:r>
              <a:rPr lang="fr-FR" baseline="30000" dirty="0" smtClean="0"/>
              <a:t>er</a:t>
            </a:r>
            <a:r>
              <a:rPr lang="fr-FR" dirty="0" smtClean="0"/>
              <a:t> et 2 juillet 2025</a:t>
            </a:r>
          </a:p>
          <a:p>
            <a:endParaRPr lang="fr-FR" dirty="0" smtClean="0"/>
          </a:p>
          <a:p>
            <a:r>
              <a:rPr lang="fr-FR" dirty="0" smtClean="0"/>
              <a:t>- Délibération du jury : mardi 8 juillet 2025</a:t>
            </a:r>
          </a:p>
          <a:p>
            <a:endParaRPr lang="fr-FR" dirty="0" smtClean="0"/>
          </a:p>
          <a:p>
            <a:r>
              <a:rPr lang="fr-FR" dirty="0" smtClean="0"/>
              <a:t>-Publicatio</a:t>
            </a:r>
            <a:r>
              <a:rPr lang="fr-FR" dirty="0"/>
              <a:t>n</a:t>
            </a:r>
            <a:r>
              <a:rPr lang="fr-FR" dirty="0" smtClean="0"/>
              <a:t> des résultats : mercredi 9 juillet 2025à 10h.</a:t>
            </a:r>
          </a:p>
          <a:p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2028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936104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fr-FR" sz="2800" b="1" dirty="0" smtClean="0">
                <a:solidFill>
                  <a:srgbClr val="00B0F0"/>
                </a:solidFill>
                <a:ea typeface="+mn-ea"/>
                <a:cs typeface="+mn-cs"/>
              </a:rPr>
              <a:t>                 Modalités </a:t>
            </a:r>
            <a:r>
              <a:rPr lang="fr-FR" sz="2800" b="1" dirty="0">
                <a:solidFill>
                  <a:srgbClr val="00B0F0"/>
                </a:solidFill>
                <a:ea typeface="+mn-ea"/>
                <a:cs typeface="+mn-cs"/>
              </a:rPr>
              <a:t>d’obtention du </a:t>
            </a:r>
            <a:r>
              <a:rPr lang="fr-FR" sz="2800" b="1" dirty="0" smtClean="0">
                <a:solidFill>
                  <a:srgbClr val="00B0F0"/>
                </a:solidFill>
                <a:ea typeface="+mn-ea"/>
                <a:cs typeface="+mn-cs"/>
              </a:rPr>
              <a:t>DNB</a:t>
            </a:r>
            <a:endParaRPr lang="fr-FR" sz="2800" b="1" dirty="0">
              <a:solidFill>
                <a:srgbClr val="00B0F0"/>
              </a:solidFill>
              <a:ea typeface="+mn-ea"/>
              <a:cs typeface="+mn-cs"/>
            </a:endParaRP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744416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fr-FR" altLang="fr-FR" dirty="0" smtClean="0"/>
              <a:t>L’obtention du DNB est liée :</a:t>
            </a:r>
          </a:p>
          <a:p>
            <a:pPr marL="0" indent="0">
              <a:buFontTx/>
              <a:buNone/>
            </a:pPr>
            <a:r>
              <a:rPr lang="fr-FR" altLang="fr-FR" dirty="0" smtClean="0"/>
              <a:t>	- à la maitrise du socle commun des connaissances, des compétences et de la culture (SCCC) sur le cycle4 dans le cadre du </a:t>
            </a:r>
            <a:r>
              <a:rPr lang="fr-FR" altLang="fr-FR" dirty="0" smtClean="0">
                <a:solidFill>
                  <a:srgbClr val="3399FF"/>
                </a:solidFill>
              </a:rPr>
              <a:t>contrôle</a:t>
            </a:r>
            <a:r>
              <a:rPr lang="fr-FR" altLang="fr-FR" dirty="0" smtClean="0"/>
              <a:t> </a:t>
            </a:r>
            <a:r>
              <a:rPr lang="fr-FR" altLang="fr-FR" dirty="0" smtClean="0">
                <a:solidFill>
                  <a:srgbClr val="3399FF"/>
                </a:solidFill>
              </a:rPr>
              <a:t>continu:</a:t>
            </a:r>
            <a:r>
              <a:rPr lang="fr-FR" altLang="fr-FR" dirty="0" smtClean="0"/>
              <a:t> 400 points maximum.</a:t>
            </a:r>
          </a:p>
          <a:p>
            <a:pPr marL="0" indent="0">
              <a:buFontTx/>
              <a:buNone/>
            </a:pPr>
            <a:r>
              <a:rPr lang="fr-FR" altLang="fr-FR" dirty="0" smtClean="0"/>
              <a:t>	- aux résultats obtenus aux épreuves de l’examen terminal :400 points maximum.</a:t>
            </a:r>
          </a:p>
        </p:txBody>
      </p:sp>
    </p:spTree>
    <p:extLst>
      <p:ext uri="{BB962C8B-B14F-4D97-AF65-F5344CB8AC3E}">
        <p14:creationId xmlns:p14="http://schemas.microsoft.com/office/powerpoint/2010/main" val="138580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601663" y="548680"/>
            <a:ext cx="8542337" cy="720080"/>
          </a:xfrm>
        </p:spPr>
        <p:txBody>
          <a:bodyPr>
            <a:normAutofit fontScale="90000"/>
          </a:bodyPr>
          <a:lstStyle/>
          <a:p>
            <a:r>
              <a:rPr lang="fr-FR" altLang="fr-FR" sz="2800" b="1" dirty="0" smtClean="0">
                <a:solidFill>
                  <a:srgbClr val="00B0F0"/>
                </a:solidFill>
              </a:rPr>
              <a:t>                 </a:t>
            </a:r>
            <a:r>
              <a:rPr lang="fr-FR" altLang="fr-FR" sz="3600" b="1" dirty="0" smtClean="0">
                <a:solidFill>
                  <a:srgbClr val="00B0F0"/>
                </a:solidFill>
              </a:rPr>
              <a:t>Le contrôle continu: </a:t>
            </a:r>
            <a:r>
              <a:rPr lang="fr-FR" altLang="fr-FR" sz="3600" b="1" dirty="0">
                <a:solidFill>
                  <a:srgbClr val="00B0F0"/>
                </a:solidFill>
              </a:rPr>
              <a:t>400 points</a:t>
            </a:r>
            <a:r>
              <a:rPr lang="fr-FR" altLang="fr-FR" sz="3600" dirty="0"/>
              <a:t/>
            </a:r>
            <a:br>
              <a:rPr lang="fr-FR" altLang="fr-FR" sz="3600" dirty="0"/>
            </a:br>
            <a:endParaRPr lang="fr-FR" altLang="fr-FR" sz="3600" b="1" dirty="0" smtClean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767645"/>
              </p:ext>
            </p:extLst>
          </p:nvPr>
        </p:nvGraphicFramePr>
        <p:xfrm>
          <a:off x="1547664" y="3423776"/>
          <a:ext cx="6096000" cy="2255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2351584"/>
              </a:tblGrid>
              <a:tr h="149764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Niveau de maîtrise</a:t>
                      </a:r>
                      <a:endParaRPr lang="fr-FR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Points</a:t>
                      </a:r>
                      <a:endParaRPr lang="fr-FR" sz="1800" dirty="0"/>
                    </a:p>
                  </a:txBody>
                  <a:tcPr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Maîtrise insuffisante. Niveau 1</a:t>
                      </a:r>
                      <a:endParaRPr lang="fr-FR" sz="20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10 points</a:t>
                      </a:r>
                      <a:endParaRPr lang="fr-FR" sz="2000" dirty="0"/>
                    </a:p>
                  </a:txBody>
                  <a:tcPr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Maîtrise fragile. Niveau 2</a:t>
                      </a:r>
                      <a:endParaRPr lang="fr-FR" sz="20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25 points</a:t>
                      </a:r>
                      <a:endParaRPr lang="fr-FR" sz="2000" dirty="0"/>
                    </a:p>
                  </a:txBody>
                  <a:tcPr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Maîtrise satisfaisante. Niveau 3</a:t>
                      </a:r>
                      <a:endParaRPr lang="fr-FR" sz="20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40 points</a:t>
                      </a:r>
                      <a:endParaRPr lang="fr-FR" sz="2000" dirty="0"/>
                    </a:p>
                  </a:txBody>
                  <a:tcPr marT="45734" marB="45734"/>
                </a:tc>
              </a:tr>
              <a:tr h="640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Très bonne maîtrise .Niveau 4 </a:t>
                      </a:r>
                    </a:p>
                    <a:p>
                      <a:endParaRPr lang="fr-FR" sz="20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50 points</a:t>
                      </a:r>
                      <a:endParaRPr lang="fr-FR" sz="2000" dirty="0"/>
                    </a:p>
                  </a:txBody>
                  <a:tcPr marT="45734" marB="45734"/>
                </a:tc>
              </a:tr>
            </a:tbl>
          </a:graphicData>
        </a:graphic>
      </p:graphicFrame>
      <p:sp>
        <p:nvSpPr>
          <p:cNvPr id="11287" name="ZoneTexte 4"/>
          <p:cNvSpPr txBox="1">
            <a:spLocks noChangeArrowheads="1"/>
          </p:cNvSpPr>
          <p:nvPr/>
        </p:nvSpPr>
        <p:spPr bwMode="auto">
          <a:xfrm>
            <a:off x="1358607" y="1484784"/>
            <a:ext cx="720117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 smtClean="0"/>
              <a:t>Le socle commun de connaissance, de compétences et de culture (SCCC)  fait l’objet d’une </a:t>
            </a:r>
            <a:r>
              <a:rPr lang="fr-FR" altLang="fr-FR" sz="2000" dirty="0"/>
              <a:t>évaluation </a:t>
            </a:r>
            <a:r>
              <a:rPr lang="fr-FR" altLang="fr-FR" sz="2000" dirty="0" smtClean="0"/>
              <a:t>, dans le cadre du contrôle continu, lors </a:t>
            </a:r>
            <a:r>
              <a:rPr lang="fr-FR" altLang="fr-FR" sz="2000" dirty="0"/>
              <a:t>du conseil de </a:t>
            </a:r>
            <a:r>
              <a:rPr lang="fr-FR" altLang="fr-FR" sz="2000" dirty="0" smtClean="0"/>
              <a:t>classe du 3</a:t>
            </a:r>
            <a:r>
              <a:rPr lang="fr-FR" altLang="fr-FR" sz="2000" baseline="30000" dirty="0" smtClean="0"/>
              <a:t>ème </a:t>
            </a:r>
            <a:r>
              <a:rPr lang="fr-FR" altLang="fr-FR" sz="2000" dirty="0" smtClean="0"/>
              <a:t>trimestre qui valide ou non le socle.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dirty="0" smtClean="0"/>
              <a:t>Les niveaux </a:t>
            </a:r>
            <a:r>
              <a:rPr lang="fr-FR" altLang="fr-FR" sz="2000" dirty="0"/>
              <a:t>de maitrise de chacune des huit composantes des  5 domaines du socle commun  </a:t>
            </a:r>
            <a:r>
              <a:rPr lang="fr-FR" altLang="fr-FR" sz="2000" dirty="0" smtClean="0"/>
              <a:t>sont  les suivantes </a:t>
            </a:r>
            <a:r>
              <a:rPr lang="fr-FR" altLang="fr-FR" sz="2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42588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936774"/>
          </a:xfrm>
        </p:spPr>
        <p:txBody>
          <a:bodyPr/>
          <a:lstStyle/>
          <a:p>
            <a:r>
              <a:rPr lang="fr-FR" altLang="fr-FR" sz="3200" b="1" dirty="0" smtClean="0">
                <a:solidFill>
                  <a:srgbClr val="00B0F0"/>
                </a:solidFill>
              </a:rPr>
              <a:t>Les domaines du socle commun évalué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>
          <a:xfrm>
            <a:off x="395288" y="1916832"/>
            <a:ext cx="8229600" cy="4464495"/>
          </a:xfrm>
        </p:spPr>
        <p:txBody>
          <a:bodyPr>
            <a:normAutofit/>
          </a:bodyPr>
          <a:lstStyle/>
          <a:p>
            <a:r>
              <a:rPr lang="fr-FR" altLang="fr-FR" sz="2400" b="1" dirty="0" smtClean="0"/>
              <a:t>D1- Les langages pour penser et communiquer :</a:t>
            </a:r>
          </a:p>
          <a:p>
            <a:pPr>
              <a:buFont typeface="Wingdings" pitchFamily="2" charset="2"/>
              <a:buChar char="Ø"/>
            </a:pPr>
            <a:r>
              <a:rPr lang="fr-FR" altLang="fr-FR" sz="2000" dirty="0" smtClean="0"/>
              <a:t>      D1.1 -Langue française à l'oral et à l'écrit</a:t>
            </a:r>
          </a:p>
          <a:p>
            <a:pPr>
              <a:buFont typeface="Wingdings" pitchFamily="2" charset="2"/>
              <a:buChar char="Ø"/>
            </a:pPr>
            <a:r>
              <a:rPr lang="fr-FR" altLang="fr-FR" sz="2000" dirty="0" smtClean="0"/>
              <a:t>      D1.2 - Langues étrangères et régionales</a:t>
            </a:r>
          </a:p>
          <a:p>
            <a:pPr>
              <a:buFont typeface="Wingdings" pitchFamily="2" charset="2"/>
              <a:buChar char="Ø"/>
            </a:pPr>
            <a:r>
              <a:rPr lang="fr-FR" altLang="fr-FR" sz="2000" dirty="0" smtClean="0"/>
              <a:t>      D1.3 - Langages mathématiques, scientifiques et informatiques</a:t>
            </a:r>
          </a:p>
          <a:p>
            <a:pPr>
              <a:buFont typeface="Wingdings" pitchFamily="2" charset="2"/>
              <a:buChar char="Ø"/>
            </a:pPr>
            <a:r>
              <a:rPr lang="fr-FR" altLang="fr-FR" sz="2000" dirty="0" smtClean="0"/>
              <a:t>      D1.4 - Langage des arts et du corps</a:t>
            </a:r>
          </a:p>
          <a:p>
            <a:r>
              <a:rPr lang="fr-FR" altLang="fr-FR" sz="2400" b="1" dirty="0" smtClean="0"/>
              <a:t>D2 - Les méthodes et outils pour apprendre</a:t>
            </a:r>
          </a:p>
          <a:p>
            <a:r>
              <a:rPr lang="fr-FR" altLang="fr-FR" sz="2400" b="1" dirty="0" smtClean="0"/>
              <a:t>D3 - La formation de la personne et du citoyen</a:t>
            </a:r>
          </a:p>
          <a:p>
            <a:r>
              <a:rPr lang="fr-FR" altLang="fr-FR" sz="2400" b="1" dirty="0" smtClean="0"/>
              <a:t>D4 - Les systèmes naturels et les systèmes techniques</a:t>
            </a:r>
          </a:p>
          <a:p>
            <a:r>
              <a:rPr lang="fr-FR" altLang="fr-FR" sz="2400" b="1" dirty="0" smtClean="0"/>
              <a:t>D5 - Les représentations du monde et l'activité humaine</a:t>
            </a:r>
          </a:p>
        </p:txBody>
      </p:sp>
    </p:spTree>
    <p:extLst>
      <p:ext uri="{BB962C8B-B14F-4D97-AF65-F5344CB8AC3E}">
        <p14:creationId xmlns:p14="http://schemas.microsoft.com/office/powerpoint/2010/main" val="73893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626514"/>
              </p:ext>
            </p:extLst>
          </p:nvPr>
        </p:nvGraphicFramePr>
        <p:xfrm>
          <a:off x="287338" y="908050"/>
          <a:ext cx="8569325" cy="5825128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045845"/>
                <a:gridCol w="2606553"/>
                <a:gridCol w="1656256"/>
                <a:gridCol w="1260671"/>
              </a:tblGrid>
              <a:tr h="676906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Groupe</a:t>
                      </a:r>
                      <a:r>
                        <a:rPr lang="fr-FR" sz="1800" baseline="0" dirty="0" smtClean="0"/>
                        <a:t> de d</a:t>
                      </a:r>
                      <a:r>
                        <a:rPr lang="fr-FR" sz="1800" dirty="0" smtClean="0"/>
                        <a:t>isciplines</a:t>
                      </a:r>
                      <a:endParaRPr lang="fr-FR" sz="1800" dirty="0"/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Epreuves</a:t>
                      </a:r>
                      <a:endParaRPr lang="fr-FR" sz="1800" dirty="0"/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Durée</a:t>
                      </a:r>
                      <a:endParaRPr lang="fr-FR" sz="1800" dirty="0"/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Points</a:t>
                      </a:r>
                      <a:endParaRPr lang="fr-FR" sz="1800" dirty="0"/>
                    </a:p>
                  </a:txBody>
                  <a:tcPr marL="91460" marR="91460" marT="0" marB="35998" anchor="ctr"/>
                </a:tc>
              </a:tr>
              <a:tr h="110272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 smtClean="0"/>
                        <a:t>1</a:t>
                      </a:r>
                      <a:r>
                        <a:rPr lang="fr-FR" sz="1400" baseline="30000" dirty="0" smtClean="0"/>
                        <a:t>er</a:t>
                      </a:r>
                      <a:r>
                        <a:rPr lang="fr-FR" sz="1400" baseline="0" dirty="0" smtClean="0"/>
                        <a:t> jour: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dirty="0" smtClean="0"/>
                    </a:p>
                    <a:p>
                      <a:r>
                        <a:rPr lang="fr-FR" altLang="fr-FR" sz="1400" dirty="0" smtClean="0"/>
                        <a:t>-</a:t>
                      </a:r>
                      <a:r>
                        <a:rPr lang="fr-FR" altLang="fr-FR" sz="1400" baseline="0" dirty="0" smtClean="0"/>
                        <a:t> </a:t>
                      </a:r>
                      <a:r>
                        <a:rPr lang="fr-FR" altLang="fr-FR" sz="1400" dirty="0" smtClean="0"/>
                        <a:t>Français:2 parties:</a:t>
                      </a:r>
                    </a:p>
                    <a:p>
                      <a:endParaRPr lang="fr-FR" altLang="fr-FR" sz="1400" dirty="0" smtClean="0"/>
                    </a:p>
                    <a:p>
                      <a:endParaRPr lang="fr-FR" altLang="fr-FR" sz="1400" dirty="0" smtClean="0"/>
                    </a:p>
                    <a:p>
                      <a:endParaRPr lang="fr-FR" altLang="fr-FR" sz="1400" dirty="0" smtClean="0"/>
                    </a:p>
                    <a:p>
                      <a:r>
                        <a:rPr lang="fr-FR" altLang="fr-FR" sz="1400" dirty="0" smtClean="0"/>
                        <a:t>-</a:t>
                      </a:r>
                      <a:r>
                        <a:rPr lang="fr-FR" altLang="fr-FR" sz="1400" baseline="0" dirty="0" smtClean="0"/>
                        <a:t> </a:t>
                      </a:r>
                      <a:r>
                        <a:rPr lang="fr-FR" altLang="fr-FR" sz="1400" dirty="0" smtClean="0"/>
                        <a:t>Mathématiques</a:t>
                      </a:r>
                    </a:p>
                    <a:p>
                      <a:r>
                        <a:rPr lang="fr-FR" altLang="fr-FR" sz="1400" dirty="0" smtClean="0"/>
                        <a:t> </a:t>
                      </a:r>
                      <a:endParaRPr lang="fr-FR" sz="1400" dirty="0"/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altLang="fr-FR" sz="1400" dirty="0" smtClean="0"/>
                        <a:t>1</a:t>
                      </a:r>
                      <a:r>
                        <a:rPr lang="fr-FR" altLang="fr-FR" sz="1400" baseline="30000" dirty="0" smtClean="0"/>
                        <a:t>ère</a:t>
                      </a:r>
                      <a:r>
                        <a:rPr lang="fr-FR" altLang="fr-FR" sz="1400" dirty="0" smtClean="0"/>
                        <a:t> partie:1h30</a:t>
                      </a:r>
                    </a:p>
                    <a:p>
                      <a:r>
                        <a:rPr lang="fr-FR" altLang="fr-FR" sz="1400" dirty="0" smtClean="0"/>
                        <a:t>Grammaire/compréhension/</a:t>
                      </a:r>
                    </a:p>
                    <a:p>
                      <a:r>
                        <a:rPr lang="fr-FR" altLang="fr-FR" sz="1400" dirty="0" smtClean="0"/>
                        <a:t>dictée.</a:t>
                      </a:r>
                    </a:p>
                    <a:p>
                      <a:pPr algn="ctr"/>
                      <a:r>
                        <a:rPr lang="fr-FR" sz="1400" dirty="0" smtClean="0"/>
                        <a:t>2</a:t>
                      </a:r>
                      <a:r>
                        <a:rPr lang="fr-FR" sz="1400" baseline="30000" dirty="0" smtClean="0"/>
                        <a:t>ème</a:t>
                      </a:r>
                      <a:r>
                        <a:rPr lang="fr-FR" sz="1400" baseline="0" dirty="0" smtClean="0"/>
                        <a:t> partie:1h30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400" dirty="0" smtClean="0"/>
                        <a:t>Rédaction.</a:t>
                      </a:r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3h</a:t>
                      </a:r>
                      <a:endParaRPr lang="fr-FR" sz="1400" dirty="0"/>
                    </a:p>
                  </a:txBody>
                  <a:tcPr marL="91460" marR="91460" marT="0" marB="35998"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fr-FR" sz="1400" dirty="0" smtClean="0"/>
                    </a:p>
                    <a:p>
                      <a:pPr algn="ctr"/>
                      <a:r>
                        <a:rPr lang="fr-FR" sz="1400" dirty="0" smtClean="0"/>
                        <a:t>100 points</a:t>
                      </a:r>
                    </a:p>
                    <a:p>
                      <a:pPr algn="ctr"/>
                      <a:endParaRPr lang="fr-FR" sz="1400" dirty="0" smtClean="0"/>
                    </a:p>
                    <a:p>
                      <a:pPr algn="ctr"/>
                      <a:endParaRPr lang="fr-FR" sz="1400" dirty="0" smtClean="0"/>
                    </a:p>
                    <a:p>
                      <a:pPr algn="ctr"/>
                      <a:endParaRPr lang="fr-FR" sz="1400" dirty="0" smtClean="0"/>
                    </a:p>
                    <a:p>
                      <a:pPr algn="ctr"/>
                      <a:r>
                        <a:rPr lang="fr-FR" sz="1400" dirty="0" smtClean="0"/>
                        <a:t>100 points</a:t>
                      </a:r>
                      <a:endParaRPr lang="fr-FR" sz="1400" dirty="0"/>
                    </a:p>
                  </a:txBody>
                  <a:tcPr marL="91460" marR="91460" marT="0" marB="35998" anchor="ctr"/>
                </a:tc>
              </a:tr>
              <a:tr h="52522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Mathématiques</a:t>
                      </a:r>
                      <a:endParaRPr lang="fr-FR" sz="1400" dirty="0"/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2h</a:t>
                      </a:r>
                      <a:endParaRPr lang="fr-FR" sz="1400" dirty="0"/>
                    </a:p>
                  </a:txBody>
                  <a:tcPr marL="91460" marR="91460" marT="0" marB="35998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965262">
                <a:tc rowSpan="2">
                  <a:txBody>
                    <a:bodyPr/>
                    <a:lstStyle/>
                    <a:p>
                      <a:r>
                        <a:rPr lang="fr-FR" altLang="fr-FR" sz="1400" dirty="0" smtClean="0"/>
                        <a:t>2ème jour:</a:t>
                      </a:r>
                    </a:p>
                    <a:p>
                      <a:endParaRPr lang="fr-FR" altLang="fr-FR" sz="1400" dirty="0" smtClean="0"/>
                    </a:p>
                    <a:p>
                      <a:r>
                        <a:rPr lang="fr-FR" altLang="fr-FR" sz="1400" dirty="0" smtClean="0"/>
                        <a:t>- Histoire/Géographie/EMC </a:t>
                      </a:r>
                    </a:p>
                    <a:p>
                      <a:endParaRPr lang="fr-FR" altLang="fr-FR" sz="1400" dirty="0" smtClean="0"/>
                    </a:p>
                    <a:p>
                      <a:endParaRPr lang="fr-FR" altLang="fr-FR" sz="1400" dirty="0" smtClean="0"/>
                    </a:p>
                    <a:p>
                      <a:endParaRPr lang="fr-FR" altLang="fr-FR" sz="1400" dirty="0" smtClean="0"/>
                    </a:p>
                    <a:p>
                      <a:r>
                        <a:rPr lang="fr-FR" altLang="fr-FR" sz="1400" dirty="0" smtClean="0"/>
                        <a:t>- Sciences: SVT/ SPC /Technologie</a:t>
                      </a:r>
                    </a:p>
                    <a:p>
                      <a:endParaRPr lang="fr-FR" sz="1400" b="0" dirty="0"/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algn="ctr"/>
                      <a:endParaRPr lang="fr-FR" altLang="fr-FR" sz="1400" dirty="0" smtClean="0"/>
                    </a:p>
                    <a:p>
                      <a:pPr algn="ctr"/>
                      <a:r>
                        <a:rPr lang="fr-FR" altLang="fr-FR" sz="1400" dirty="0" smtClean="0"/>
                        <a:t>HG/EMC</a:t>
                      </a:r>
                      <a:r>
                        <a:rPr lang="fr-FR" altLang="fr-FR" sz="1400" baseline="0" dirty="0" smtClean="0"/>
                        <a:t>  </a:t>
                      </a:r>
                      <a:endParaRPr lang="fr-FR" sz="1400" dirty="0"/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 smtClean="0"/>
                    </a:p>
                    <a:p>
                      <a:pPr algn="ctr"/>
                      <a:r>
                        <a:rPr lang="fr-FR" sz="1400" dirty="0" smtClean="0"/>
                        <a:t>2h</a:t>
                      </a:r>
                      <a:endParaRPr lang="fr-FR" sz="1400" dirty="0"/>
                    </a:p>
                  </a:txBody>
                  <a:tcPr marL="91460" marR="91460" marT="0" marB="35998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50 points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50 points</a:t>
                      </a:r>
                    </a:p>
                    <a:p>
                      <a:pPr algn="ctr"/>
                      <a:endParaRPr lang="fr-FR" sz="1400" dirty="0"/>
                    </a:p>
                  </a:txBody>
                  <a:tcPr marL="91460" marR="91460" marT="0" marB="35998" anchor="ctr"/>
                </a:tc>
              </a:tr>
              <a:tr h="93610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 smtClean="0"/>
                    </a:p>
                    <a:p>
                      <a:pPr algn="ctr"/>
                      <a:r>
                        <a:rPr lang="fr-FR" sz="1400" dirty="0" smtClean="0"/>
                        <a:t>Sciences:2</a:t>
                      </a:r>
                      <a:r>
                        <a:rPr lang="fr-FR" sz="1400" baseline="0" dirty="0" smtClean="0"/>
                        <a:t> sur</a:t>
                      </a:r>
                      <a:r>
                        <a:rPr lang="fr-FR" sz="1400" dirty="0" smtClean="0"/>
                        <a:t> 3 disciplines</a:t>
                      </a:r>
                      <a:r>
                        <a:rPr lang="fr-FR" sz="1400" baseline="0" dirty="0" smtClean="0"/>
                        <a:t> (25 pts par épreuve)</a:t>
                      </a:r>
                      <a:endParaRPr lang="fr-FR" sz="1400" dirty="0" smtClean="0"/>
                    </a:p>
                    <a:p>
                      <a:pPr algn="ctr"/>
                      <a:r>
                        <a:rPr lang="fr-FR" altLang="fr-FR" sz="1400" dirty="0" smtClean="0"/>
                        <a:t> </a:t>
                      </a:r>
                      <a:endParaRPr lang="fr-FR" sz="1400" b="0" dirty="0"/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1h (30 mn par discipline)</a:t>
                      </a:r>
                      <a:endParaRPr lang="fr-FR" sz="1400" dirty="0"/>
                    </a:p>
                  </a:txBody>
                  <a:tcPr marL="91460" marR="91460" marT="0" marB="35998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1503978">
                <a:tc>
                  <a:txBody>
                    <a:bodyPr/>
                    <a:lstStyle/>
                    <a:p>
                      <a:r>
                        <a:rPr lang="fr-FR" altLang="fr-FR" sz="1400" dirty="0" smtClean="0"/>
                        <a:t>Epreuve orale:</a:t>
                      </a:r>
                    </a:p>
                    <a:p>
                      <a:r>
                        <a:rPr lang="fr-FR" altLang="fr-FR" sz="1400" dirty="0" smtClean="0"/>
                        <a:t> -individuelle (15mn:5+10)</a:t>
                      </a:r>
                    </a:p>
                    <a:p>
                      <a:r>
                        <a:rPr lang="fr-FR" altLang="fr-FR" sz="1400" dirty="0" smtClean="0"/>
                        <a:t> ou </a:t>
                      </a:r>
                    </a:p>
                    <a:p>
                      <a:r>
                        <a:rPr lang="fr-FR" altLang="fr-FR" sz="1400" dirty="0" smtClean="0"/>
                        <a:t>-collective (25 mn:10+15): 2</a:t>
                      </a:r>
                      <a:r>
                        <a:rPr lang="fr-FR" altLang="fr-FR" sz="1400" baseline="0" dirty="0" smtClean="0"/>
                        <a:t> </a:t>
                      </a:r>
                      <a:r>
                        <a:rPr lang="fr-FR" altLang="fr-FR" sz="1400" dirty="0" smtClean="0"/>
                        <a:t>à 3 élèves</a:t>
                      </a:r>
                      <a:r>
                        <a:rPr lang="fr-FR" altLang="fr-FR" sz="1400" baseline="0" dirty="0" smtClean="0"/>
                        <a:t> maximum.</a:t>
                      </a:r>
                      <a:endParaRPr lang="fr-FR" sz="1400" dirty="0"/>
                    </a:p>
                  </a:txBody>
                  <a:tcPr marL="91460" marR="91460" marT="0" marB="35998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dirty="0" smtClean="0"/>
                    </a:p>
                  </a:txBody>
                  <a:tcPr marL="91460" marR="91460" marT="0" marB="35998"/>
                </a:tc>
                <a:tc>
                  <a:txBody>
                    <a:bodyPr/>
                    <a:lstStyle/>
                    <a:p>
                      <a:pPr algn="ctr"/>
                      <a:endParaRPr lang="fr-FR" altLang="fr-FR" sz="1400" dirty="0" smtClean="0"/>
                    </a:p>
                    <a:p>
                      <a:pPr algn="ctr"/>
                      <a:r>
                        <a:rPr lang="fr-FR" altLang="fr-FR" sz="1400" dirty="0" smtClean="0"/>
                        <a:t>Exposé </a:t>
                      </a:r>
                      <a:r>
                        <a:rPr lang="fr-FR" altLang="fr-FR" sz="1400" u="none" dirty="0" smtClean="0"/>
                        <a:t>5mn et  entretien10mn,</a:t>
                      </a:r>
                    </a:p>
                    <a:p>
                      <a:pPr algn="ctr"/>
                      <a:endParaRPr lang="fr-FR" altLang="fr-FR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1400" dirty="0" smtClean="0"/>
                        <a:t>Exposé10 et entretien</a:t>
                      </a:r>
                      <a:r>
                        <a:rPr lang="fr-FR" altLang="fr-FR" sz="1400" baseline="0" dirty="0" smtClean="0"/>
                        <a:t> </a:t>
                      </a:r>
                      <a:r>
                        <a:rPr lang="fr-FR" altLang="fr-FR" sz="1400" dirty="0" smtClean="0"/>
                        <a:t>15mn</a:t>
                      </a:r>
                      <a:endParaRPr lang="fr-FR" sz="1400" b="0" dirty="0"/>
                    </a:p>
                  </a:txBody>
                  <a:tcPr marL="91460" marR="91460" marT="0" marB="3599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100 points</a:t>
                      </a:r>
                    </a:p>
                  </a:txBody>
                  <a:tcPr marL="91460" marR="91460" marT="0" marB="35998" anchor="ctr"/>
                </a:tc>
              </a:tr>
            </a:tbl>
          </a:graphicData>
        </a:graphic>
      </p:graphicFrame>
      <p:sp>
        <p:nvSpPr>
          <p:cNvPr id="12324" name="ZoneTexte 4"/>
          <p:cNvSpPr>
            <a:spLocks noGrp="1" noChangeArrowheads="1"/>
          </p:cNvSpPr>
          <p:nvPr>
            <p:ph type="title"/>
          </p:nvPr>
        </p:nvSpPr>
        <p:spPr>
          <a:xfrm>
            <a:off x="539552" y="442913"/>
            <a:ext cx="8291512" cy="4619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fr-FR" altLang="fr-FR" sz="2400" b="1" dirty="0" smtClean="0">
                <a:solidFill>
                  <a:srgbClr val="00B0F0"/>
                </a:solidFill>
              </a:rPr>
              <a:t>                      Les épreuves de l’ examen  : 400 points</a:t>
            </a:r>
          </a:p>
        </p:txBody>
      </p:sp>
    </p:spTree>
    <p:extLst>
      <p:ext uri="{BB962C8B-B14F-4D97-AF65-F5344CB8AC3E}">
        <p14:creationId xmlns:p14="http://schemas.microsoft.com/office/powerpoint/2010/main" val="42574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B0F0"/>
                </a:solidFill>
              </a:rPr>
              <a:t>                         L’ ORAL DU DNB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1/Contenu: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L’oral se déroule en deux temps : un exposé suivi d’un entretien avec le jury.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Cette épreuve </a:t>
            </a:r>
            <a:r>
              <a:rPr lang="fr-FR" dirty="0" smtClean="0"/>
              <a:t> permet </a:t>
            </a:r>
            <a:r>
              <a:rPr lang="fr-FR" dirty="0"/>
              <a:t>au candidat de présenter un objet d’étude abordé dans le cadre de l’enseignement de l’histoire des arts ou dans celui </a:t>
            </a:r>
            <a:r>
              <a:rPr lang="fr-FR" dirty="0" smtClean="0"/>
              <a:t>d’un projet disciplinaire ou d’un </a:t>
            </a:r>
            <a:r>
              <a:rPr lang="fr-FR" dirty="0"/>
              <a:t>EPI du cycle4 ou dans le cadre d’un parcours </a:t>
            </a:r>
            <a:r>
              <a:rPr lang="fr-FR" dirty="0" smtClean="0"/>
              <a:t>éducatif (PEAC/Avenir/Citoyen/Santé</a:t>
            </a:r>
            <a:r>
              <a:rPr lang="fr-FR" dirty="0"/>
              <a:t>). </a:t>
            </a:r>
          </a:p>
          <a:p>
            <a:pPr marL="0" indent="0">
              <a:buNone/>
            </a:pPr>
            <a:r>
              <a:rPr lang="fr-FR" dirty="0"/>
              <a:t>Cette épreuve orale est une </a:t>
            </a:r>
            <a:r>
              <a:rPr lang="fr-FR" dirty="0" smtClean="0"/>
              <a:t>soutenance. Elle n’ a pas pour objet d’évaluer le support ou le dossier sur </a:t>
            </a:r>
            <a:r>
              <a:rPr lang="fr-FR" dirty="0" err="1" smtClean="0"/>
              <a:t>lesquel</a:t>
            </a:r>
            <a:r>
              <a:rPr lang="fr-FR" dirty="0" smtClean="0"/>
              <a:t> s’appuie le candidat mais d'évaluer :</a:t>
            </a:r>
          </a:p>
          <a:p>
            <a:pPr marL="0" indent="0">
              <a:buNone/>
            </a:pPr>
            <a:r>
              <a:rPr lang="fr-FR" dirty="0">
                <a:sym typeface="Wingdings"/>
              </a:rPr>
              <a:t></a:t>
            </a:r>
            <a:r>
              <a:rPr lang="fr-FR" dirty="0" smtClean="0"/>
              <a:t> </a:t>
            </a:r>
            <a:r>
              <a:rPr lang="fr-FR" dirty="0"/>
              <a:t>L</a:t>
            </a:r>
            <a:r>
              <a:rPr lang="fr-FR" dirty="0" smtClean="0"/>
              <a:t>a </a:t>
            </a:r>
            <a:r>
              <a:rPr lang="fr-FR" dirty="0"/>
              <a:t>capacité du candidat à exposer la démarche qui a été la sienne, les compétences et les connaissances acquises grâce à ce projet et non d’évaluer le projet individuel ou collectif réalisé par </a:t>
            </a:r>
            <a:r>
              <a:rPr lang="fr-FR" dirty="0" smtClean="0"/>
              <a:t>l’élève sur lequel il s’appuie.</a:t>
            </a:r>
          </a:p>
          <a:p>
            <a:pPr marL="0" indent="0">
              <a:buNone/>
            </a:pPr>
            <a:r>
              <a:rPr lang="fr-FR" dirty="0">
                <a:sym typeface="Wingdings"/>
              </a:rPr>
              <a:t></a:t>
            </a:r>
            <a:r>
              <a:rPr lang="fr-FR" dirty="0" smtClean="0"/>
              <a:t> La forme des propos tenus.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5216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>
                <a:solidFill>
                  <a:srgbClr val="00B0F0"/>
                </a:solidFill>
              </a:rPr>
              <a:t>Épreuve orale. Suite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2/ </a:t>
            </a:r>
            <a:r>
              <a:rPr lang="fr-FR" dirty="0"/>
              <a:t>Modalités et durée : </a:t>
            </a:r>
          </a:p>
          <a:p>
            <a:pPr marL="0" indent="0">
              <a:buNone/>
            </a:pPr>
            <a:r>
              <a:rPr lang="fr-FR" dirty="0" smtClean="0"/>
              <a:t>- Présentation individuelle : </a:t>
            </a:r>
            <a:r>
              <a:rPr lang="fr-FR" dirty="0"/>
              <a:t>15 minutes maximum (5 minutes pour l’exposé et  10 minutes pour l’entretien)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- Présentation </a:t>
            </a:r>
            <a:r>
              <a:rPr lang="fr-FR" dirty="0"/>
              <a:t>collective (3 candidats maximum) : 25 minutes maximum (10mn pour l’exposé et 15 mn pour l’entretien</a:t>
            </a:r>
            <a:r>
              <a:rPr lang="fr-FR" dirty="0" smtClean="0"/>
              <a:t>).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- Présentation possible  de l’ exposé dans </a:t>
            </a:r>
            <a:r>
              <a:rPr lang="fr-FR" dirty="0"/>
              <a:t>une LV étudiée dans l’établissement </a:t>
            </a:r>
            <a:r>
              <a:rPr lang="fr-FR" dirty="0" smtClean="0"/>
              <a:t>: 5 </a:t>
            </a:r>
            <a:r>
              <a:rPr lang="fr-FR" dirty="0"/>
              <a:t>mn maximum </a:t>
            </a:r>
            <a:r>
              <a:rPr lang="fr-FR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2907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fr-FR" sz="1900" dirty="0"/>
          </a:p>
          <a:p>
            <a:pPr marL="0" indent="0">
              <a:buNone/>
            </a:pPr>
            <a:r>
              <a:rPr lang="fr-FR" dirty="0"/>
              <a:t>3/ Evaluation : sur 100 points  </a:t>
            </a:r>
            <a:r>
              <a:rPr lang="fr-FR" dirty="0" smtClean="0"/>
              <a:t>maximum y compris le bonus.</a:t>
            </a:r>
            <a:endParaRPr lang="fr-FR" dirty="0"/>
          </a:p>
          <a:p>
            <a:pPr marL="0" indent="0">
              <a:buNone/>
            </a:pPr>
            <a:r>
              <a:rPr lang="fr-FR" dirty="0" smtClean="0">
                <a:sym typeface="Wingdings"/>
              </a:rPr>
              <a:t></a:t>
            </a:r>
            <a:r>
              <a:rPr lang="fr-FR" dirty="0">
                <a:sym typeface="Wingdings"/>
              </a:rPr>
              <a:t>M</a:t>
            </a:r>
            <a:r>
              <a:rPr lang="fr-FR" dirty="0" smtClean="0"/>
              <a:t>aîtrise </a:t>
            </a:r>
            <a:r>
              <a:rPr lang="fr-FR" dirty="0"/>
              <a:t>de l’expression orale : 50 points maximum</a:t>
            </a:r>
          </a:p>
          <a:p>
            <a:pPr marL="0" indent="0">
              <a:buNone/>
            </a:pPr>
            <a:r>
              <a:rPr lang="fr-FR" dirty="0" smtClean="0">
                <a:sym typeface="Wingdings"/>
              </a:rPr>
              <a:t></a:t>
            </a:r>
            <a:r>
              <a:rPr lang="fr-FR" dirty="0">
                <a:sym typeface="Wingdings"/>
              </a:rPr>
              <a:t>M</a:t>
            </a:r>
            <a:r>
              <a:rPr lang="fr-FR" dirty="0" smtClean="0"/>
              <a:t>aîtrise </a:t>
            </a:r>
            <a:r>
              <a:rPr lang="fr-FR" dirty="0"/>
              <a:t>du sujet présenté : 50 points </a:t>
            </a:r>
            <a:r>
              <a:rPr lang="fr-FR" dirty="0" smtClean="0"/>
              <a:t>maximum</a:t>
            </a:r>
          </a:p>
          <a:p>
            <a:pPr marL="0" indent="0">
              <a:buNone/>
            </a:pPr>
            <a:r>
              <a:rPr lang="fr-FR" dirty="0" smtClean="0">
                <a:sym typeface="Wingdings"/>
              </a:rPr>
              <a:t>Présentation orale du sujet en LVE (exposé): </a:t>
            </a:r>
            <a:r>
              <a:rPr lang="fr-FR" dirty="0" smtClean="0"/>
              <a:t>bonus </a:t>
            </a:r>
            <a:r>
              <a:rPr lang="fr-FR" dirty="0"/>
              <a:t>de 5 à 10 points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4/ Informations</a:t>
            </a:r>
          </a:p>
          <a:p>
            <a:r>
              <a:rPr lang="fr-FR" dirty="0" smtClean="0"/>
              <a:t>Fiche d’examen à compléter et à signer par les parents :choix du sujet par le candidat.</a:t>
            </a:r>
          </a:p>
          <a:p>
            <a:r>
              <a:rPr lang="fr-FR" dirty="0" smtClean="0"/>
              <a:t>Préparation : un dispositif obligatoire pour les élèves de 3</a:t>
            </a:r>
            <a:r>
              <a:rPr lang="fr-FR" baseline="30000" dirty="0" smtClean="0"/>
              <a:t>ème</a:t>
            </a:r>
            <a:r>
              <a:rPr lang="fr-FR" dirty="0" smtClean="0"/>
              <a:t> a été mis en place pour préparer les élèves à cette épreuve </a:t>
            </a:r>
            <a:r>
              <a:rPr lang="fr-FR" dirty="0"/>
              <a:t>:</a:t>
            </a:r>
            <a:r>
              <a:rPr lang="fr-FR" dirty="0" smtClean="0"/>
              <a:t>12 séances en groupe de 17/18 élèves et 5 professeures.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7131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91513" cy="849313"/>
          </a:xfrm>
        </p:spPr>
        <p:txBody>
          <a:bodyPr>
            <a:normAutofit fontScale="90000"/>
          </a:bodyPr>
          <a:lstStyle/>
          <a:p>
            <a:r>
              <a:rPr lang="fr-FR" altLang="fr-FR" sz="3200" dirty="0" smtClean="0">
                <a:solidFill>
                  <a:srgbClr val="000000"/>
                </a:solidFill>
              </a:rPr>
              <a:t>               </a:t>
            </a:r>
            <a:br>
              <a:rPr lang="fr-FR" altLang="fr-FR" sz="3200" dirty="0" smtClean="0">
                <a:solidFill>
                  <a:srgbClr val="000000"/>
                </a:solidFill>
              </a:rPr>
            </a:br>
            <a:r>
              <a:rPr lang="fr-FR" altLang="fr-FR" sz="3200" dirty="0">
                <a:solidFill>
                  <a:srgbClr val="000000"/>
                </a:solidFill>
              </a:rPr>
              <a:t> </a:t>
            </a:r>
            <a:r>
              <a:rPr lang="fr-FR" altLang="fr-FR" sz="3200" dirty="0" smtClean="0">
                <a:solidFill>
                  <a:srgbClr val="000000"/>
                </a:solidFill>
              </a:rPr>
              <a:t>                      </a:t>
            </a:r>
            <a:r>
              <a:rPr lang="fr-FR" altLang="fr-FR" sz="3200" dirty="0" smtClean="0">
                <a:solidFill>
                  <a:srgbClr val="00B0F0"/>
                </a:solidFill>
              </a:rPr>
              <a:t>BONUS ET MENTIONS</a:t>
            </a:r>
            <a:endParaRPr lang="fr-FR" altLang="fr-FR" sz="2800" dirty="0" smtClean="0">
              <a:solidFill>
                <a:srgbClr val="00B0F0"/>
              </a:solidFill>
            </a:endParaRPr>
          </a:p>
        </p:txBody>
      </p:sp>
      <p:sp>
        <p:nvSpPr>
          <p:cNvPr id="14339" name="ZoneTexte 2"/>
          <p:cNvSpPr txBox="1">
            <a:spLocks noChangeArrowheads="1"/>
          </p:cNvSpPr>
          <p:nvPr/>
        </p:nvSpPr>
        <p:spPr bwMode="auto">
          <a:xfrm>
            <a:off x="773297" y="1209132"/>
            <a:ext cx="783095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 smtClean="0"/>
              <a:t>Possibilité de choisir l’un des deux  enseignements </a:t>
            </a:r>
            <a:r>
              <a:rPr lang="fr-FR" altLang="fr-FR" sz="1800" dirty="0"/>
              <a:t>de complément </a:t>
            </a:r>
            <a:r>
              <a:rPr lang="fr-FR" altLang="fr-FR" sz="1800" dirty="0" smtClean="0"/>
              <a:t>enseignés au collège : </a:t>
            </a:r>
            <a:r>
              <a:rPr lang="fr-FR" altLang="fr-FR" sz="1800" dirty="0"/>
              <a:t>le </a:t>
            </a:r>
            <a:r>
              <a:rPr lang="fr-FR" altLang="fr-FR" sz="1800" dirty="0" smtClean="0"/>
              <a:t>latin  ou la chorale qui  peuvent </a:t>
            </a:r>
            <a:r>
              <a:rPr lang="fr-FR" altLang="fr-FR" sz="1800" dirty="0"/>
              <a:t>faire l’objet d’un </a:t>
            </a:r>
            <a:r>
              <a:rPr lang="fr-FR" altLang="fr-FR" sz="1800" b="1" dirty="0" smtClean="0"/>
              <a:t>bonus, à l’appréciation du professeur,</a:t>
            </a:r>
            <a:r>
              <a:rPr lang="fr-FR" altLang="fr-FR" sz="1800" dirty="0" smtClean="0"/>
              <a:t> </a:t>
            </a:r>
            <a:r>
              <a:rPr lang="fr-FR" altLang="fr-FR" sz="1800" dirty="0"/>
              <a:t>si: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/>
              <a:t>	* les objectifs d'apprentissage du cycle sont atteints :10 points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dirty="0"/>
              <a:t>	* les objectifs d'apprentissage du cycle sont dépassés : 20 </a:t>
            </a:r>
            <a:r>
              <a:rPr lang="fr-FR" altLang="fr-FR" sz="1800" dirty="0" smtClean="0"/>
              <a:t>points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/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703263" y="2674938"/>
            <a:ext cx="79009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000" b="1" dirty="0"/>
              <a:t>L’élève est reçu s’il cumule 400 </a:t>
            </a:r>
            <a:r>
              <a:rPr lang="fr-FR" altLang="fr-FR" sz="2000" b="1" dirty="0" smtClean="0"/>
              <a:t>points </a:t>
            </a:r>
            <a:r>
              <a:rPr lang="fr-FR" altLang="fr-FR" sz="2000" b="1" dirty="0"/>
              <a:t>sur les 800 </a:t>
            </a:r>
            <a:r>
              <a:rPr lang="fr-FR" altLang="fr-FR" sz="2000" b="1" dirty="0" smtClean="0"/>
              <a:t>points</a:t>
            </a:r>
            <a:endParaRPr lang="fr-FR" altLang="fr-FR" sz="2000" dirty="0"/>
          </a:p>
        </p:txBody>
      </p:sp>
      <p:sp>
        <p:nvSpPr>
          <p:cNvPr id="9" name="Rectangle 8"/>
          <p:cNvSpPr/>
          <p:nvPr/>
        </p:nvSpPr>
        <p:spPr>
          <a:xfrm>
            <a:off x="981075" y="4005263"/>
            <a:ext cx="7343775" cy="2032000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altLang="fr-FR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MENTIONS</a:t>
            </a:r>
          </a:p>
          <a:p>
            <a:pPr algn="ctr">
              <a:defRPr/>
            </a:pPr>
            <a:endParaRPr lang="fr-FR" altLang="fr-FR" b="1" dirty="0"/>
          </a:p>
          <a:p>
            <a:pPr>
              <a:defRPr/>
            </a:pPr>
            <a:r>
              <a:rPr lang="fr-FR" altLang="fr-FR" b="1" dirty="0"/>
              <a:t>TRES BIEN </a:t>
            </a:r>
            <a:r>
              <a:rPr lang="fr-FR" altLang="fr-FR" dirty="0"/>
              <a:t>s’il cumule plus de 640 points </a:t>
            </a:r>
          </a:p>
          <a:p>
            <a:pPr>
              <a:defRPr/>
            </a:pPr>
            <a:endParaRPr lang="fr-FR" altLang="fr-FR" b="1" dirty="0"/>
          </a:p>
          <a:p>
            <a:pPr>
              <a:defRPr/>
            </a:pPr>
            <a:r>
              <a:rPr lang="fr-FR" altLang="fr-FR" b="1" dirty="0"/>
              <a:t>BIEN</a:t>
            </a:r>
            <a:r>
              <a:rPr lang="fr-FR" altLang="fr-FR" dirty="0"/>
              <a:t> s’il cumule plus de 560 points </a:t>
            </a:r>
          </a:p>
          <a:p>
            <a:pPr>
              <a:defRPr/>
            </a:pPr>
            <a:endParaRPr lang="fr-FR" altLang="fr-FR" dirty="0"/>
          </a:p>
          <a:p>
            <a:pPr>
              <a:defRPr/>
            </a:pPr>
            <a:r>
              <a:rPr lang="fr-FR" altLang="fr-FR" b="1" dirty="0"/>
              <a:t>ASSEZ BIEN</a:t>
            </a:r>
            <a:r>
              <a:rPr lang="fr-FR" altLang="fr-FR" dirty="0"/>
              <a:t> s’il cumule plus de 480 points </a:t>
            </a:r>
          </a:p>
        </p:txBody>
      </p:sp>
    </p:spTree>
    <p:extLst>
      <p:ext uri="{BB962C8B-B14F-4D97-AF65-F5344CB8AC3E}">
        <p14:creationId xmlns:p14="http://schemas.microsoft.com/office/powerpoint/2010/main" val="202750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Clarté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1582</TotalTime>
  <Words>680</Words>
  <Application>Microsoft Office PowerPoint</Application>
  <PresentationFormat>Affichage à l'écran (4:3)</PresentationFormat>
  <Paragraphs>163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Clarté</vt:lpstr>
      <vt:lpstr>   REUNION DES PARENTS D’ELEVES </vt:lpstr>
      <vt:lpstr>                 Modalités d’obtention du DNB</vt:lpstr>
      <vt:lpstr>                 Le contrôle continu: 400 points </vt:lpstr>
      <vt:lpstr>Les domaines du socle commun évalué</vt:lpstr>
      <vt:lpstr>                      Les épreuves de l’ examen  : 400 points</vt:lpstr>
      <vt:lpstr>                         L’ ORAL DU DNB</vt:lpstr>
      <vt:lpstr>Épreuve orale. Suite</vt:lpstr>
      <vt:lpstr>Présentation PowerPoint</vt:lpstr>
      <vt:lpstr>                                       BONUS ET MENTIONS</vt:lpstr>
      <vt:lpstr>CALENDRIER</vt:lpstr>
      <vt:lpstr>     DNB 2025.  Centre d’examen : CLG Marcel Doret</vt:lpstr>
      <vt:lpstr>RÉSULTATS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DU DNB 2018</dc:title>
  <dc:creator>Nadia MOKRANI</dc:creator>
  <cp:lastModifiedBy>direction</cp:lastModifiedBy>
  <cp:revision>130</cp:revision>
  <cp:lastPrinted>2020-01-14T14:49:59Z</cp:lastPrinted>
  <dcterms:created xsi:type="dcterms:W3CDTF">2018-04-17T13:44:49Z</dcterms:created>
  <dcterms:modified xsi:type="dcterms:W3CDTF">2024-12-16T18:26:36Z</dcterms:modified>
</cp:coreProperties>
</file>